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350" r:id="rId2"/>
    <p:sldId id="351" r:id="rId3"/>
    <p:sldId id="352" r:id="rId4"/>
    <p:sldId id="358" r:id="rId5"/>
    <p:sldId id="353" r:id="rId6"/>
    <p:sldId id="359" r:id="rId7"/>
    <p:sldId id="360" r:id="rId8"/>
    <p:sldId id="362" r:id="rId9"/>
    <p:sldId id="36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401" r:id="rId24"/>
    <p:sldId id="402" r:id="rId25"/>
    <p:sldId id="385" r:id="rId26"/>
    <p:sldId id="386" r:id="rId27"/>
    <p:sldId id="393" r:id="rId28"/>
    <p:sldId id="388" r:id="rId29"/>
    <p:sldId id="389" r:id="rId30"/>
    <p:sldId id="390" r:id="rId31"/>
    <p:sldId id="403" r:id="rId32"/>
    <p:sldId id="404" r:id="rId33"/>
    <p:sldId id="405" r:id="rId34"/>
    <p:sldId id="391" r:id="rId35"/>
    <p:sldId id="392" r:id="rId36"/>
    <p:sldId id="396" r:id="rId37"/>
    <p:sldId id="395" r:id="rId38"/>
    <p:sldId id="397" r:id="rId39"/>
    <p:sldId id="398" r:id="rId40"/>
    <p:sldId id="399" r:id="rId41"/>
    <p:sldId id="400" r:id="rId42"/>
  </p:sldIdLst>
  <p:sldSz cx="9144000" cy="6858000" type="screen4x3"/>
  <p:notesSz cx="9296400" cy="6881813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 baseline="-25000">
        <a:solidFill>
          <a:srgbClr val="014EA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711"/>
    <a:srgbClr val="FFFF66"/>
    <a:srgbClr val="00FF00"/>
    <a:srgbClr val="FF0000"/>
    <a:srgbClr val="000000"/>
    <a:srgbClr val="081609"/>
    <a:srgbClr val="3399FF"/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80000" autoAdjust="0"/>
  </p:normalViewPr>
  <p:slideViewPr>
    <p:cSldViewPr>
      <p:cViewPr>
        <p:scale>
          <a:sx n="75" d="100"/>
          <a:sy n="75" d="100"/>
        </p:scale>
        <p:origin x="-282" y="11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228" cy="3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172" y="0"/>
            <a:ext cx="4028228" cy="3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536787"/>
            <a:ext cx="4028228" cy="3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172" y="6536787"/>
            <a:ext cx="4028228" cy="3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3694A57F-7C92-477B-8A75-B92DE2AE5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228" cy="3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172" y="0"/>
            <a:ext cx="4028228" cy="34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0525" y="517525"/>
            <a:ext cx="3438525" cy="2579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944" y="3269174"/>
            <a:ext cx="6816512" cy="309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536787"/>
            <a:ext cx="4028228" cy="3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172" y="6536787"/>
            <a:ext cx="4028228" cy="34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71" tIns="46836" rIns="93671" bIns="46836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 i="1" baseline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6D9AB2AB-DB9E-493A-A7C1-498FC40FD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6E276A-A4D7-4C42-A7AA-DB047825926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EEB5DA-D58D-4549-A9F4-86F93AFFFD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F7595E-F30A-4131-AE01-EEF64D2D86F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71F08-3778-4F63-8E69-BC01F9E2427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B71F08-3778-4F63-8E69-BC01F9E2427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E3193B-B362-45A0-8169-ADD1AA0D1C7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2905125" y="523418"/>
            <a:ext cx="3486150" cy="2580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045" y="3269089"/>
            <a:ext cx="7422191" cy="30881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A98B76-E2B3-4BC7-831A-421B3CA9E4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E67A4-DD63-4526-A165-FD7BED063B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CE67A4-DD63-4526-A165-FD7BED063B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983ADB-1597-4437-94AE-EE8DFAB7A8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0F2BB3-69B8-454A-B95A-AC46A2FC1E7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79517-9191-496D-8ECF-33521DEB77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749AE9-DAD4-474A-9E64-D3449972EA0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0F87-30CB-46C8-BD36-42070DC9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CDCD-22A7-453D-99AE-46F606CA5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433AB-DF1C-48B9-862A-AD1F59BA5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665E-9D66-431F-9B52-D5E346846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59BB4-801F-4D85-9A12-921C040AE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669F4-71CC-4FD0-9D47-C7005ACA6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C3D1-3DF4-4EA9-B7AC-8C853EA2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5BD76-436D-43B6-AF58-2F819770F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75176-FEE1-420C-9173-44258AC0B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A2CAC-B789-4509-BE2F-EB90E5DF2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FC3F-F016-4946-9A1A-0F00F7DAF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1A27A-8C8D-4D77-97F9-94544CA9E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DDE08-0E86-423D-AD7A-7F33200C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674A-C63A-4BF1-9CA4-68E0317F3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5A43-6F32-4C74-A7F3-189E27775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42BCC1-B388-4BC6-A8D5-D2D14B47A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11" name="Text Box 1031"/>
          <p:cNvSpPr txBox="1">
            <a:spLocks noChangeArrowheads="1"/>
          </p:cNvSpPr>
          <p:nvPr/>
        </p:nvSpPr>
        <p:spPr bwMode="auto">
          <a:xfrm>
            <a:off x="3352800" y="6477000"/>
            <a:ext cx="5029200" cy="1254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tIns="9144" bIns="9144" anchorCtr="1">
            <a:spAutoFit/>
          </a:bodyPr>
          <a:lstStyle/>
          <a:p>
            <a:pPr algn="ctr">
              <a:lnSpc>
                <a:spcPct val="50000"/>
              </a:lnSpc>
              <a:defRPr/>
            </a:pPr>
            <a:r>
              <a:rPr lang="en-US" b="1" baseline="0">
                <a:solidFill>
                  <a:srgbClr val="819FBF"/>
                </a:solidFill>
              </a:rPr>
              <a:t>NYS Department of Environmental  Conservation</a:t>
            </a:r>
          </a:p>
        </p:txBody>
      </p:sp>
      <p:pic>
        <p:nvPicPr>
          <p:cNvPr id="4104" name="Picture 1032" descr="DEClogo_color_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6019800"/>
            <a:ext cx="7239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oilwater.ucr.edu/images/monolake.jpg&amp;imgrefurl=http://soilwater.ucr.edu/&amp;h=225&amp;w=300&amp;sz=25&amp;hl=en&amp;start=12&amp;um=1&amp;tbnid=KBP3_eQc3GvmmM:&amp;tbnh=87&amp;tbnw=116&amp;prev=/images?q=lake+sampling+training&amp;um=1&amp;hl=en&amp;safe=off&amp;rlz=1T4DKUS_enUS216US21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Let’s Talk About Water Quality:</a:t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>COFOKLA June Meeting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lvl="1"/>
            <a:endParaRPr lang="en-US" sz="2000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Scott Kishbaugh, P.E.</a:t>
            </a:r>
          </a:p>
          <a:p>
            <a:r>
              <a:rPr lang="en-US" sz="2400" dirty="0" smtClean="0">
                <a:latin typeface="Garamond" pitchFamily="18" charset="0"/>
              </a:rPr>
              <a:t>Chief, Lake Monitoring and Assessment Section</a:t>
            </a:r>
          </a:p>
          <a:p>
            <a:r>
              <a:rPr lang="en-US" sz="2400" dirty="0" smtClean="0">
                <a:latin typeface="Garamond" pitchFamily="18" charset="0"/>
              </a:rPr>
              <a:t>NYSDEC Division of Water</a:t>
            </a:r>
          </a:p>
        </p:txBody>
      </p:sp>
      <p:pic>
        <p:nvPicPr>
          <p:cNvPr id="4" name="Picture 3" descr="lake_swimm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4286250" cy="2847975"/>
          </a:xfrm>
          <a:prstGeom prst="rect">
            <a:avLst/>
          </a:prstGeom>
        </p:spPr>
      </p:pic>
      <p:pic>
        <p:nvPicPr>
          <p:cNvPr id="5" name="Picture 4" descr="MilfoilMon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676400"/>
            <a:ext cx="2467586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CSLAP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5562600" cy="48768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Water samples collected by trained lay volunteers every other week for 15 weeks (8 samples)</a:t>
            </a:r>
          </a:p>
          <a:p>
            <a:r>
              <a:rPr lang="en-US" smtClean="0">
                <a:latin typeface="Garamond" pitchFamily="18" charset="0"/>
              </a:rPr>
              <a:t>Sampling focuses on lake eutrophication indicators (“greenness”)</a:t>
            </a:r>
          </a:p>
          <a:p>
            <a:pPr lvl="1"/>
            <a:r>
              <a:rPr lang="en-US" smtClean="0">
                <a:latin typeface="Garamond" pitchFamily="18" charset="0"/>
              </a:rPr>
              <a:t>Water clarity (Secchi disk transparency)</a:t>
            </a:r>
          </a:p>
          <a:p>
            <a:pPr lvl="1"/>
            <a:r>
              <a:rPr lang="en-US" smtClean="0">
                <a:latin typeface="Garamond" pitchFamily="18" charset="0"/>
              </a:rPr>
              <a:t>Nutrients (phosphorus and nitrogen)</a:t>
            </a:r>
          </a:p>
          <a:p>
            <a:pPr lvl="1"/>
            <a:r>
              <a:rPr lang="en-US" smtClean="0">
                <a:latin typeface="Garamond" pitchFamily="18" charset="0"/>
              </a:rPr>
              <a:t>Algae (chlorophyll </a:t>
            </a:r>
            <a:r>
              <a:rPr lang="en-US" i="1" smtClean="0">
                <a:latin typeface="Garamond" pitchFamily="18" charset="0"/>
              </a:rPr>
              <a:t>a</a:t>
            </a:r>
            <a:r>
              <a:rPr lang="en-US" smtClean="0">
                <a:latin typeface="Garamond" pitchFamily="18" charset="0"/>
              </a:rPr>
              <a:t>)</a:t>
            </a:r>
          </a:p>
        </p:txBody>
      </p:sp>
      <p:pic>
        <p:nvPicPr>
          <p:cNvPr id="25604" name="Picture 5" descr="http://tbn0.google.com/images?q=tbn:KBP3_eQc3GvmmM:http://soilwater.ucr.edu/images/monolak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371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CSLAP Volunteers 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7900" y="3429000"/>
            <a:ext cx="27305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CSLAP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4343400" cy="41148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Other water quality indicators: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Lake acidity (pH)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Dissolved organics (“natural” color)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Dissolved ions (conductivity)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Susceptibility to zebra mussels (calcium)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Potable water indicators (iron, manganese, ammonia, arsenic)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Lake perception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Algal toxins (SUNY ESF and NYSDOH studies)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00600" y="1295400"/>
            <a:ext cx="403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Aquatic plant identifications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Special studies on select lakes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Shoreline/riparian zone survey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Zebra mussel survey (drop a brick)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Lake level / ice-in/out evaluations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Angler survey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Boater survey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CSLAP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Candidate lakes chosen by NYS Federation of Lake Associations (NYSFOLA)</a:t>
            </a:r>
          </a:p>
          <a:p>
            <a:r>
              <a:rPr lang="en-US" dirty="0" smtClean="0">
                <a:latin typeface="Garamond" pitchFamily="18" charset="0"/>
              </a:rPr>
              <a:t>23 Susquehanna River basin lakes have been sampled through CSLAP</a:t>
            </a:r>
          </a:p>
          <a:p>
            <a:r>
              <a:rPr lang="en-US" dirty="0" smtClean="0">
                <a:latin typeface="Garamond" pitchFamily="18" charset="0"/>
              </a:rPr>
              <a:t>18 basin lakes will be sampled through CSLAP in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CSLAP Lakes in the </a:t>
            </a:r>
            <a:br>
              <a:rPr lang="en-US" sz="3600" dirty="0" smtClean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Susquehanna River Basin</a:t>
            </a:r>
            <a:endParaRPr lang="en-US" sz="3600" dirty="0">
              <a:latin typeface="Garamon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391400" cy="37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267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Lake Name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County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Years of Sampling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Arnold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Otsego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1987-1991, 1995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Beaver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Broome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1991-1994, 2002-2010,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>
                          <a:latin typeface="Arial"/>
                        </a:rPr>
                        <a:t>Canadarago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Otsego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1989-1993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2000-2010,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Craine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1988-1994, 1996-1998, 2000-2001, 2009-2013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Crooked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Onondaga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1986-1990, 1993-1998, 2009-2013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Eatonbrook Reservoir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1988-2000, 2010-2013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Echo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1991-1995, 2002-2010,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Geneganslet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1990-2010,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Gorton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1988-2006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Guilford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2004-2008,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Hatch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1988-1996, 1998-2001, 2004, 2011-2013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85800" y="3429000"/>
            <a:ext cx="7391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CSLAP Lakes in the </a:t>
            </a:r>
            <a:br>
              <a:rPr lang="en-US" sz="3600" dirty="0" smtClean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Susquehanna River Basin</a:t>
            </a:r>
            <a:endParaRPr lang="en-US" sz="3600" dirty="0">
              <a:latin typeface="Garamon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7391400" cy="341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/>
                <a:gridCol w="2463800"/>
                <a:gridCol w="2463800"/>
              </a:tblGrid>
              <a:tr h="2670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Lake Name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County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Garamond" pitchFamily="18" charset="0"/>
                        </a:rPr>
                        <a:t>Years of Sampling</a:t>
                      </a:r>
                      <a:endParaRPr lang="en-US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Lake Gerry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2004-2005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Lake Moraine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1986-2013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Lebanon Reservoir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Madison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1988-1994, 1997-2001, 2004-2005, 2011-2013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Melody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Cortland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1987-1991, 1994, 1997-2013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Petonia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1986-1990, 2001-2013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Plymouth Reservoir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1991-2010,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Song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Cortland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2009-2012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Tully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Onondaga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Upper Little York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Cortland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2009-2013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Warn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Chenango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1991-1996, 2001-2010, 2012-2013</a:t>
                      </a:r>
                    </a:p>
                  </a:txBody>
                  <a:tcPr marL="9525" marR="9525" marT="9525" marB="0" anchor="ctr"/>
                </a:tc>
              </a:tr>
              <a:tr h="2670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White Birch Lake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Broome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1996-2000, 2013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685800" y="3733800"/>
            <a:ext cx="7391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3962400"/>
            <a:ext cx="7391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5800" y="4191000"/>
            <a:ext cx="7391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So what does this data tell us?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371600"/>
            <a:ext cx="4191000" cy="4114800"/>
          </a:xfrm>
        </p:spPr>
        <p:txBody>
          <a:bodyPr/>
          <a:lstStyle/>
          <a:p>
            <a:r>
              <a:rPr lang="en-US" sz="2400" dirty="0" smtClean="0">
                <a:latin typeface="Garamond" pitchFamily="18" charset="0"/>
              </a:rPr>
              <a:t>Most WQ monitoring programs focus on key indicators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Eutrophication indicators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“Habitat” indicators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Presence of invasive species</a:t>
            </a:r>
          </a:p>
          <a:p>
            <a:r>
              <a:rPr lang="en-US" sz="2400" dirty="0" smtClean="0">
                <a:latin typeface="Garamond" pitchFamily="18" charset="0"/>
              </a:rPr>
              <a:t>All WQ data should be evaluated in context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Location (location, location…)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“Designated” use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Water quality standards/criteria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328976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2743200" cy="268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4958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Water clarity strongly correlated with algae and nutrient levels and public perception</a:t>
            </a:r>
          </a:p>
          <a:p>
            <a:r>
              <a:rPr lang="en-US" sz="2000" dirty="0" smtClean="0">
                <a:latin typeface="Garamond" pitchFamily="18" charset="0"/>
              </a:rPr>
              <a:t>No state WQ standard, but 4 ft (1.2m) needed for swimmer safety</a:t>
            </a:r>
          </a:p>
          <a:p>
            <a:r>
              <a:rPr lang="en-US" sz="2000" dirty="0" smtClean="0">
                <a:latin typeface="Garamond" pitchFamily="18" charset="0"/>
              </a:rPr>
              <a:t>Clarity &gt; 5 meters typical of </a:t>
            </a:r>
            <a:r>
              <a:rPr lang="en-US" sz="2000" i="1" dirty="0" smtClean="0">
                <a:latin typeface="Garamond" pitchFamily="18" charset="0"/>
              </a:rPr>
              <a:t>oligotrophic </a:t>
            </a:r>
            <a:r>
              <a:rPr lang="en-US" sz="2000" dirty="0" smtClean="0">
                <a:latin typeface="Garamond" pitchFamily="18" charset="0"/>
              </a:rPr>
              <a:t>lakes; &lt; 2 meters typical of </a:t>
            </a:r>
            <a:r>
              <a:rPr lang="en-US" sz="2000" i="1" dirty="0" smtClean="0">
                <a:latin typeface="Garamond" pitchFamily="18" charset="0"/>
              </a:rPr>
              <a:t>eutrophic</a:t>
            </a:r>
            <a:endParaRPr lang="en-US" sz="2000" dirty="0" smtClean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Most COFOKLA lakes have above average clarity and should support swimming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025" y="587639"/>
            <a:ext cx="6129950" cy="37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>
            <a:off x="5867400" y="990600"/>
            <a:ext cx="0" cy="2895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2672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Algae levels (measured by </a:t>
            </a:r>
            <a:r>
              <a:rPr lang="en-US" sz="2000" dirty="0" err="1" smtClean="0">
                <a:latin typeface="Garamond" pitchFamily="18" charset="0"/>
              </a:rPr>
              <a:t>chl.a</a:t>
            </a:r>
            <a:r>
              <a:rPr lang="en-US" sz="2000" dirty="0" smtClean="0">
                <a:latin typeface="Garamond" pitchFamily="18" charset="0"/>
              </a:rPr>
              <a:t>) strongly correlated with nutrient levels, public perception, and susceptibility to potable water/swimming problems</a:t>
            </a:r>
          </a:p>
          <a:p>
            <a:r>
              <a:rPr lang="en-US" sz="2000" dirty="0" smtClean="0">
                <a:latin typeface="Garamond" pitchFamily="18" charset="0"/>
              </a:rPr>
              <a:t>No state WQ standard, but 10 ug/l likely to be proposed as swimming criteria (guidance value)</a:t>
            </a:r>
          </a:p>
          <a:p>
            <a:r>
              <a:rPr lang="en-US" sz="2000" dirty="0" smtClean="0">
                <a:latin typeface="Garamond" pitchFamily="18" charset="0"/>
              </a:rPr>
              <a:t>Chl.a &lt; 2 ug/l typical of </a:t>
            </a:r>
            <a:r>
              <a:rPr lang="en-US" sz="2000" i="1" dirty="0" smtClean="0">
                <a:latin typeface="Garamond" pitchFamily="18" charset="0"/>
              </a:rPr>
              <a:t>oligotrophic </a:t>
            </a:r>
            <a:r>
              <a:rPr lang="en-US" sz="2000" dirty="0" smtClean="0">
                <a:latin typeface="Garamond" pitchFamily="18" charset="0"/>
              </a:rPr>
              <a:t>lakes; &gt;8 ug/l typical of </a:t>
            </a:r>
            <a:r>
              <a:rPr lang="en-US" sz="2000" i="1" dirty="0" smtClean="0">
                <a:latin typeface="Garamond" pitchFamily="18" charset="0"/>
              </a:rPr>
              <a:t>eutrophic </a:t>
            </a:r>
            <a:r>
              <a:rPr lang="en-US" sz="2000" dirty="0" smtClean="0">
                <a:latin typeface="Garamond" pitchFamily="18" charset="0"/>
              </a:rPr>
              <a:t>lakes</a:t>
            </a:r>
          </a:p>
          <a:p>
            <a:r>
              <a:rPr lang="en-US" sz="2000" dirty="0" smtClean="0">
                <a:latin typeface="Garamond" pitchFamily="18" charset="0"/>
              </a:rPr>
              <a:t>Most COFOKLA lakes have below average algae levels and should support swimming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1325" y="549539"/>
            <a:ext cx="6129950" cy="37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>
            <a:off x="2590800" y="1295400"/>
            <a:ext cx="4953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F271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6019800" y="762000"/>
            <a:ext cx="0" cy="2971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4958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Total phosphorus strongly correlated with algae and water clarity, and enters to water from external and internal (and regulated) sources</a:t>
            </a:r>
          </a:p>
          <a:p>
            <a:r>
              <a:rPr lang="en-US" sz="2000" dirty="0" smtClean="0">
                <a:latin typeface="Garamond" pitchFamily="18" charset="0"/>
              </a:rPr>
              <a:t>Existing NYS guidance value of 0.020 mg/l</a:t>
            </a:r>
          </a:p>
          <a:p>
            <a:r>
              <a:rPr lang="en-US" sz="2000" dirty="0" smtClean="0">
                <a:latin typeface="Garamond" pitchFamily="18" charset="0"/>
              </a:rPr>
              <a:t>TP &lt; 0.01 mg/l typical of </a:t>
            </a:r>
            <a:r>
              <a:rPr lang="en-US" sz="2000" i="1" dirty="0" smtClean="0">
                <a:latin typeface="Garamond" pitchFamily="18" charset="0"/>
              </a:rPr>
              <a:t>oligotrophic </a:t>
            </a:r>
            <a:r>
              <a:rPr lang="en-US" sz="2000" dirty="0" smtClean="0">
                <a:latin typeface="Garamond" pitchFamily="18" charset="0"/>
              </a:rPr>
              <a:t>lakes; &gt;0.02 mg/l typical of </a:t>
            </a:r>
            <a:r>
              <a:rPr lang="en-US" sz="2000" i="1" dirty="0" smtClean="0">
                <a:latin typeface="Garamond" pitchFamily="18" charset="0"/>
              </a:rPr>
              <a:t>eutrophic</a:t>
            </a:r>
            <a:endParaRPr lang="en-US" sz="2000" dirty="0" smtClean="0">
              <a:latin typeface="Garamond" pitchFamily="18" charset="0"/>
            </a:endParaRPr>
          </a:p>
          <a:p>
            <a:r>
              <a:rPr lang="en-US" sz="2000" dirty="0" smtClean="0">
                <a:latin typeface="Garamond" pitchFamily="18" charset="0"/>
              </a:rPr>
              <a:t>Most COFOKLA lakes have below average TP levels and should support swimming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308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789" y="762000"/>
            <a:ext cx="593102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>
            <a:off x="6096000" y="990600"/>
            <a:ext cx="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4958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Total phosphorus levels exceed guidance values in 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0% of Upper Little York Lake samples	4% of Crooked Lake samples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24% of Song Lake samples		38% of Tully Lake samples</a:t>
            </a:r>
          </a:p>
          <a:p>
            <a:r>
              <a:rPr lang="en-US" sz="2000" dirty="0" smtClean="0">
                <a:latin typeface="Garamond" pitchFamily="18" charset="0"/>
              </a:rPr>
              <a:t>Deepwater TP highly elevated in Crooked Lake, somewhat elevated in Song and Tully Lakes, not in ULY Lake (others too shallow)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125" y="473339"/>
            <a:ext cx="6129950" cy="37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11FD4CC-70EE-4EF3-A6CC-E1511A494B92}" type="slidenum">
              <a:rPr lang="en-US"/>
              <a:pPr/>
              <a:t>2</a:t>
            </a:fld>
            <a:endParaRPr lang="en-US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1524000"/>
          </a:xfrm>
          <a:ln/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smtClean="0">
                <a:latin typeface="Garamond" pitchFamily="18" charset="0"/>
              </a:rPr>
              <a:t>Why we (the state of New York) sample </a:t>
            </a:r>
            <a:br>
              <a:rPr lang="en-US" sz="4000" dirty="0" smtClean="0">
                <a:latin typeface="Garamond" pitchFamily="18" charset="0"/>
              </a:rPr>
            </a:br>
            <a:endParaRPr lang="en-US" sz="4000" dirty="0">
              <a:latin typeface="Garamond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4572000" cy="1612900"/>
          </a:xfrm>
          <a:ln/>
        </p:spPr>
        <p:txBody>
          <a:bodyPr tIns="78480"/>
          <a:lstStyle/>
          <a:p>
            <a:pPr lvl="1"/>
            <a:r>
              <a:rPr lang="en-US" sz="2400" dirty="0" smtClean="0">
                <a:latin typeface="Garamond" pitchFamily="18" charset="0"/>
              </a:rPr>
              <a:t>Baseline water quality monitoring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WI-PWL, 106, 305(b), 303(d)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Problem identification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Trends evaluation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100% assessment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Water quality research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Development of water quality standards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Acid rain impacts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Fish kills</a:t>
            </a:r>
          </a:p>
          <a:p>
            <a:pPr lvl="2"/>
            <a:r>
              <a:rPr lang="en-US" sz="2000" dirty="0" smtClean="0">
                <a:latin typeface="Garamond" pitchFamily="18" charset="0"/>
              </a:rPr>
              <a:t>HABs</a:t>
            </a:r>
          </a:p>
          <a:p>
            <a:pPr lvl="2"/>
            <a:endParaRPr lang="en-US" dirty="0" smtClean="0">
              <a:latin typeface="Garamond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67200" y="1219200"/>
            <a:ext cx="4572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7848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In support of management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Fish stocking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TMDLs (development and post)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Lake management actions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Permit conditions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aramond" pitchFamily="18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Public complaints or “incidents”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Fish kills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Garamond" pitchFamily="18" charset="0"/>
              </a:rPr>
              <a:t>HABs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baseline="0" dirty="0" smtClean="0">
                <a:solidFill>
                  <a:srgbClr val="FFFF99"/>
                </a:solidFill>
                <a:latin typeface="Garamond" pitchFamily="18" charset="0"/>
              </a:rPr>
              <a:t>Invasive species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aramond" pitchFamily="18" charset="0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267200"/>
            <a:ext cx="7924800" cy="1371600"/>
          </a:xfrm>
        </p:spPr>
        <p:txBody>
          <a:bodyPr/>
          <a:lstStyle/>
          <a:p>
            <a:r>
              <a:rPr lang="en-US" sz="1800" dirty="0" smtClean="0">
                <a:latin typeface="Garamond" pitchFamily="18" charset="0"/>
              </a:rPr>
              <a:t>pH needs to fall within narrow range to support aquatic life</a:t>
            </a:r>
          </a:p>
          <a:p>
            <a:r>
              <a:rPr lang="en-US" sz="1800" dirty="0" smtClean="0">
                <a:latin typeface="Garamond" pitchFamily="18" charset="0"/>
              </a:rPr>
              <a:t>Existing NYS WQ standards of 6.5 and 8.5</a:t>
            </a:r>
          </a:p>
          <a:p>
            <a:r>
              <a:rPr lang="en-US" sz="1800" dirty="0" smtClean="0">
                <a:latin typeface="Garamond" pitchFamily="18" charset="0"/>
              </a:rPr>
              <a:t>pH &lt; 7 = </a:t>
            </a:r>
            <a:r>
              <a:rPr lang="en-US" sz="1800" i="1" dirty="0" smtClean="0">
                <a:latin typeface="Garamond" pitchFamily="18" charset="0"/>
              </a:rPr>
              <a:t>acidic</a:t>
            </a:r>
            <a:r>
              <a:rPr lang="en-US" sz="1800" dirty="0" smtClean="0">
                <a:latin typeface="Garamond" pitchFamily="18" charset="0"/>
              </a:rPr>
              <a:t>; pH &gt; 7 = </a:t>
            </a:r>
            <a:r>
              <a:rPr lang="en-US" sz="1800" i="1" dirty="0" smtClean="0">
                <a:latin typeface="Garamond" pitchFamily="18" charset="0"/>
              </a:rPr>
              <a:t>alkaline</a:t>
            </a:r>
            <a:r>
              <a:rPr lang="en-US" sz="1800" dirty="0" smtClean="0">
                <a:latin typeface="Garamond" pitchFamily="18" charset="0"/>
              </a:rPr>
              <a:t>; most NYS lakes outside small high elevation Adirondack/Catskill lakes are alkaline</a:t>
            </a:r>
          </a:p>
          <a:p>
            <a:r>
              <a:rPr lang="en-US" sz="1800" dirty="0" smtClean="0">
                <a:latin typeface="Garamond" pitchFamily="18" charset="0"/>
              </a:rPr>
              <a:t>Most COFOKLA lakes have alkaline pH and should support aquatic life</a:t>
            </a:r>
          </a:p>
          <a:p>
            <a:r>
              <a:rPr lang="en-US" sz="1800" dirty="0" smtClean="0">
                <a:latin typeface="Garamond" pitchFamily="18" charset="0"/>
              </a:rPr>
              <a:t>pH in Crooked/Song Lakes decreasing slightly over time</a:t>
            </a:r>
          </a:p>
          <a:p>
            <a:r>
              <a:rPr lang="en-US" sz="1800" dirty="0" smtClean="0">
                <a:latin typeface="Garamond" pitchFamily="18" charset="0"/>
              </a:rPr>
              <a:t>1935 pH readings &gt; 8.4 in all lakes</a:t>
            </a:r>
            <a:endParaRPr lang="en-US" sz="1800" dirty="0">
              <a:latin typeface="Garamon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6096000" y="990600"/>
            <a:ext cx="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5125" y="587639"/>
            <a:ext cx="6129950" cy="37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2672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Conductivity indicative of geologic conditions but changes in conductivity may indicate pollutant inputs and impending changes</a:t>
            </a:r>
          </a:p>
          <a:p>
            <a:r>
              <a:rPr lang="en-US" sz="2000" dirty="0" smtClean="0">
                <a:latin typeface="Garamond" pitchFamily="18" charset="0"/>
              </a:rPr>
              <a:t>No NYS WQ standards or guidance values</a:t>
            </a:r>
          </a:p>
          <a:p>
            <a:r>
              <a:rPr lang="en-US" sz="2000" dirty="0" smtClean="0">
                <a:latin typeface="Garamond" pitchFamily="18" charset="0"/>
              </a:rPr>
              <a:t>Conductivity &lt; 150 indicative of </a:t>
            </a:r>
            <a:r>
              <a:rPr lang="en-US" sz="2000" i="1" dirty="0" smtClean="0">
                <a:latin typeface="Garamond" pitchFamily="18" charset="0"/>
              </a:rPr>
              <a:t>softwater </a:t>
            </a:r>
            <a:r>
              <a:rPr lang="en-US" sz="2000" dirty="0" smtClean="0">
                <a:latin typeface="Garamond" pitchFamily="18" charset="0"/>
              </a:rPr>
              <a:t>lakes; conductivity &gt; 300 indicative of </a:t>
            </a:r>
            <a:r>
              <a:rPr lang="en-US" sz="2000" i="1" dirty="0" smtClean="0">
                <a:latin typeface="Garamond" pitchFamily="18" charset="0"/>
              </a:rPr>
              <a:t>hardwater </a:t>
            </a:r>
            <a:r>
              <a:rPr lang="en-US" sz="2000" dirty="0" smtClean="0">
                <a:latin typeface="Garamond" pitchFamily="18" charset="0"/>
              </a:rPr>
              <a:t>lakes</a:t>
            </a:r>
          </a:p>
          <a:p>
            <a:r>
              <a:rPr lang="en-US" sz="2000" dirty="0" smtClean="0">
                <a:latin typeface="Garamond" pitchFamily="18" charset="0"/>
              </a:rPr>
              <a:t>Great variability in COFOKLA lakes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129950" cy="370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Straight Arrow Connector 14"/>
          <p:cNvCxnSpPr/>
          <p:nvPr/>
        </p:nvCxnSpPr>
        <p:spPr bwMode="auto">
          <a:xfrm>
            <a:off x="5867400" y="1295400"/>
            <a:ext cx="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" y="4267200"/>
            <a:ext cx="7924800" cy="13716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Calcium indicative of susceptibility to zebra mussels</a:t>
            </a:r>
          </a:p>
          <a:p>
            <a:r>
              <a:rPr lang="en-US" sz="2000" dirty="0" smtClean="0">
                <a:latin typeface="Garamond" pitchFamily="18" charset="0"/>
              </a:rPr>
              <a:t>No NYS WQ standards or guidance values</a:t>
            </a:r>
          </a:p>
          <a:p>
            <a:r>
              <a:rPr lang="en-US" sz="2000" dirty="0" smtClean="0">
                <a:latin typeface="Garamond" pitchFamily="18" charset="0"/>
              </a:rPr>
              <a:t>Calcium levels &gt; 20 indicative of moderate susceptibility; calcium &gt; 30 indicative of high susceptibility</a:t>
            </a:r>
          </a:p>
          <a:p>
            <a:r>
              <a:rPr lang="en-US" sz="2000" dirty="0" smtClean="0">
                <a:latin typeface="Garamond" pitchFamily="18" charset="0"/>
              </a:rPr>
              <a:t>Great variability in COFOKLA lakes, consistent with conductivity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867400" y="1295400"/>
            <a:ext cx="0" cy="2362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oval"/>
            <a:tailEnd type="oval"/>
          </a:ln>
          <a:effectLst/>
        </p:spPr>
      </p:cxn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849"/>
            <a:ext cx="6129338" cy="370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Other “historical” findings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Garamond" pitchFamily="18" charset="0"/>
              </a:rPr>
              <a:t>Dissolved oxygen: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Upper Little York, Crooked, </a:t>
            </a:r>
            <a:r>
              <a:rPr lang="en-US" sz="1800" dirty="0" err="1" smtClean="0">
                <a:latin typeface="Garamond" pitchFamily="18" charset="0"/>
              </a:rPr>
              <a:t>Goodale</a:t>
            </a:r>
            <a:r>
              <a:rPr lang="en-US" sz="1800" dirty="0" smtClean="0">
                <a:latin typeface="Garamond" pitchFamily="18" charset="0"/>
              </a:rPr>
              <a:t>- hypoxic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Song, Tully- anoxic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UFI study evaluating whether lakes are “naturally” hypoxic/anoxic</a:t>
            </a:r>
          </a:p>
          <a:p>
            <a:r>
              <a:rPr lang="en-US" sz="2800" dirty="0" smtClean="0">
                <a:latin typeface="Garamond" pitchFamily="18" charset="0"/>
              </a:rPr>
              <a:t>Aquatic plants: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Tully Lake dominated by muskgrass</a:t>
            </a:r>
            <a:r>
              <a:rPr lang="en-US" sz="1800" i="1" dirty="0" smtClean="0">
                <a:latin typeface="Garamond" pitchFamily="18" charset="0"/>
              </a:rPr>
              <a:t>,</a:t>
            </a:r>
            <a:r>
              <a:rPr lang="en-US" sz="1800" dirty="0" smtClean="0">
                <a:latin typeface="Garamond" pitchFamily="18" charset="0"/>
              </a:rPr>
              <a:t> slender naiad, white stemmed pondweed, and </a:t>
            </a:r>
            <a:r>
              <a:rPr lang="en-US" sz="1800" dirty="0" err="1" smtClean="0">
                <a:latin typeface="Garamond" pitchFamily="18" charset="0"/>
              </a:rPr>
              <a:t>hardstem</a:t>
            </a:r>
            <a:r>
              <a:rPr lang="en-US" sz="1800" dirty="0" smtClean="0">
                <a:latin typeface="Garamond" pitchFamily="18" charset="0"/>
              </a:rPr>
              <a:t> bulrush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Upper Little York Lake dominated by coontail, northern milfoil, white water crowfoot, common bladderwort, and water stargrass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Crooked Lake dominated by water stargrass and </a:t>
            </a:r>
            <a:r>
              <a:rPr lang="en-US" sz="1800" dirty="0" err="1" smtClean="0">
                <a:latin typeface="Garamond" pitchFamily="18" charset="0"/>
              </a:rPr>
              <a:t>largeleaf</a:t>
            </a:r>
            <a:r>
              <a:rPr lang="en-US" sz="1800" dirty="0" smtClean="0">
                <a:latin typeface="Garamond" pitchFamily="18" charset="0"/>
              </a:rPr>
              <a:t> pondweed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Song Lake dominated by lake quillwort, </a:t>
            </a:r>
            <a:r>
              <a:rPr lang="en-US" sz="1800" dirty="0" err="1" smtClean="0">
                <a:latin typeface="Garamond" pitchFamily="18" charset="0"/>
              </a:rPr>
              <a:t>largeleaf</a:t>
            </a:r>
            <a:r>
              <a:rPr lang="en-US" sz="1800" dirty="0" smtClean="0">
                <a:latin typeface="Garamond" pitchFamily="18" charset="0"/>
              </a:rPr>
              <a:t> pondweed, and Illinois pondweed in 1935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Protected plants: water marigold found in all lakes in 1935, and common mare’s tail found in Upper Little York Lake in 1935</a:t>
            </a:r>
          </a:p>
          <a:p>
            <a:pPr lvl="1"/>
            <a:endParaRPr lang="en-US" sz="2400" dirty="0" smtClean="0">
              <a:latin typeface="Garamond" pitchFamily="18" charset="0"/>
            </a:endParaRPr>
          </a:p>
          <a:p>
            <a:pPr lvl="1"/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Other “historical” findings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sz="2800" dirty="0" smtClean="0">
                <a:latin typeface="Garamond" pitchFamily="18" charset="0"/>
              </a:rPr>
              <a:t>Fish: most abundant species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Crooked Lake- bullhead catfish, yellow perch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Song Lake- common sunfish, </a:t>
            </a:r>
            <a:r>
              <a:rPr lang="en-US" sz="2400" dirty="0" err="1" smtClean="0">
                <a:latin typeface="Garamond" pitchFamily="18" charset="0"/>
              </a:rPr>
              <a:t>redbellied</a:t>
            </a:r>
            <a:r>
              <a:rPr lang="en-US" sz="2400" dirty="0" smtClean="0">
                <a:latin typeface="Garamond" pitchFamily="18" charset="0"/>
              </a:rPr>
              <a:t> sunfish, yellow perch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Tully Lake- barred killifish, common sunfish, yellow perch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Upper Little York Lake- common eel, mad tomcat, smallmouth bass</a:t>
            </a:r>
          </a:p>
          <a:p>
            <a:pPr lvl="1"/>
            <a:r>
              <a:rPr lang="en-US" sz="2400" dirty="0" smtClean="0">
                <a:latin typeface="Garamond" pitchFamily="18" charset="0"/>
              </a:rPr>
              <a:t>No </a:t>
            </a:r>
            <a:r>
              <a:rPr lang="en-US" sz="2400" dirty="0" err="1" smtClean="0">
                <a:latin typeface="Garamond" pitchFamily="18" charset="0"/>
              </a:rPr>
              <a:t>salmonids</a:t>
            </a:r>
            <a:r>
              <a:rPr lang="en-US" sz="2400" dirty="0" smtClean="0">
                <a:latin typeface="Garamond" pitchFamily="18" charset="0"/>
              </a:rPr>
              <a:t> found in any of these lakes (though Little York Lake presently stocked with rainbow and brown trout)</a:t>
            </a:r>
          </a:p>
          <a:p>
            <a:pPr lvl="1"/>
            <a:endParaRPr lang="en-US" sz="1800" dirty="0" smtClean="0">
              <a:latin typeface="Garamond" pitchFamily="18" charset="0"/>
            </a:endParaRPr>
          </a:p>
          <a:p>
            <a:pPr lvl="1"/>
            <a:endParaRPr lang="en-US" sz="2400" dirty="0" smtClean="0">
              <a:latin typeface="Garamond" pitchFamily="18" charset="0"/>
            </a:endParaRPr>
          </a:p>
          <a:p>
            <a:pPr lvl="1"/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Invasive Species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Eurasian watermilfoil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Crooked Lake</a:t>
            </a:r>
          </a:p>
          <a:p>
            <a:pPr lvl="1"/>
            <a:r>
              <a:rPr lang="en-US" dirty="0" err="1" smtClean="0">
                <a:latin typeface="Garamond" pitchFamily="18" charset="0"/>
              </a:rPr>
              <a:t>Goodale</a:t>
            </a:r>
            <a:r>
              <a:rPr lang="en-US" dirty="0" smtClean="0">
                <a:latin typeface="Garamond" pitchFamily="18" charset="0"/>
              </a:rPr>
              <a:t> Lake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Tully Lake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Upper Little York Lake</a:t>
            </a:r>
          </a:p>
          <a:p>
            <a:r>
              <a:rPr lang="en-US" dirty="0" smtClean="0">
                <a:latin typeface="Garamond" pitchFamily="18" charset="0"/>
              </a:rPr>
              <a:t>Curly-leafed pondweed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Tully Lake (1935)</a:t>
            </a:r>
          </a:p>
          <a:p>
            <a:r>
              <a:rPr lang="en-US" dirty="0" smtClean="0">
                <a:latin typeface="Garamond" pitchFamily="18" charset="0"/>
              </a:rPr>
              <a:t>Zebra mussels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Upper Little York Lake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4953" y="1905000"/>
            <a:ext cx="3281848" cy="2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271837" cy="192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2013 and Beyond: </a:t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>What COFOKLA Lakes Should Look For…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Harmful Algae Blooms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Presence of Blooms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Algal Toxins</a:t>
            </a:r>
          </a:p>
          <a:p>
            <a:r>
              <a:rPr lang="en-US" dirty="0" smtClean="0">
                <a:latin typeface="Garamond" pitchFamily="18" charset="0"/>
              </a:rPr>
              <a:t>Invasive Plants</a:t>
            </a:r>
          </a:p>
          <a:p>
            <a:pPr lvl="1"/>
            <a:r>
              <a:rPr lang="en-US" dirty="0" err="1" smtClean="0">
                <a:latin typeface="Garamond" pitchFamily="18" charset="0"/>
              </a:rPr>
              <a:t>Hydrilla</a:t>
            </a:r>
            <a:endParaRPr lang="en-US" dirty="0" smtClean="0">
              <a:latin typeface="Garamond" pitchFamily="18" charset="0"/>
            </a:endParaRPr>
          </a:p>
          <a:p>
            <a:pPr lvl="1"/>
            <a:r>
              <a:rPr lang="en-US" dirty="0" smtClean="0">
                <a:latin typeface="Garamond" pitchFamily="18" charset="0"/>
              </a:rPr>
              <a:t>Water chestnut</a:t>
            </a:r>
          </a:p>
          <a:p>
            <a:r>
              <a:rPr lang="en-US" dirty="0" smtClean="0">
                <a:latin typeface="Garamond" pitchFamily="18" charset="0"/>
              </a:rPr>
              <a:t>Invasive Animals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Zebra mussels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Asian carp</a:t>
            </a:r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5679"/>
            <a:ext cx="3581399" cy="358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Susceptibility to Lakewide Algae Blooms</a:t>
            </a:r>
            <a:endParaRPr lang="en-US" sz="3600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97684"/>
            <a:ext cx="7602473" cy="489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2286000" y="4648200"/>
            <a:ext cx="304800" cy="1143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32766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solidFill>
                  <a:schemeClr val="tx1"/>
                </a:solidFill>
              </a:rPr>
              <a:t>Crooked, Tully, ULY, LLY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438400" y="3962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590800" y="4648200"/>
            <a:ext cx="304800" cy="11430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743200" y="3962400"/>
            <a:ext cx="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90800" y="37338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baseline="0" dirty="0" smtClean="0">
                <a:solidFill>
                  <a:schemeClr val="tx1"/>
                </a:solidFill>
              </a:rPr>
              <a:t>Song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What factors lead to algal toxin production?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2026"/>
            <a:ext cx="7619999" cy="468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70421" cy="504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What factors lead to algal toxin production?</a:t>
            </a:r>
            <a:endParaRPr lang="en-US" sz="32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3810000" cy="41148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Appx. 130 “significant” lakes, ponds and reservoirs in basin (named and &gt; 6.4 acres) comprising appx 13,800 acres</a:t>
            </a:r>
          </a:p>
          <a:p>
            <a:r>
              <a:rPr lang="en-US" sz="2000" dirty="0" smtClean="0">
                <a:latin typeface="Garamond" pitchFamily="18" charset="0"/>
              </a:rPr>
              <a:t>Largest three lakes &gt; 50% of lake acres: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Otsego Lake- 4100 acres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Canadarago Lake- 1880 acres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Whitney Point Reservoir- 1230 acres</a:t>
            </a:r>
          </a:p>
          <a:p>
            <a:r>
              <a:rPr lang="en-US" sz="2000" dirty="0" smtClean="0">
                <a:latin typeface="Garamond" pitchFamily="18" charset="0"/>
              </a:rPr>
              <a:t>Appx. 860 named and unnamed ponds/lakes/reservoirs &gt; 0.1 acres or larger</a:t>
            </a:r>
          </a:p>
          <a:p>
            <a:endParaRPr lang="en-US" sz="2000" dirty="0" smtClean="0">
              <a:latin typeface="Garamond" pitchFamily="18" charset="0"/>
            </a:endParaRPr>
          </a:p>
          <a:p>
            <a:pPr>
              <a:buFontTx/>
              <a:buNone/>
            </a:pPr>
            <a:endParaRPr lang="en-US" sz="2000" dirty="0" smtClean="0">
              <a:latin typeface="Garamond" pitchFamily="18" charset="0"/>
            </a:endParaRPr>
          </a:p>
        </p:txBody>
      </p:sp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Lake Resources in Susquehanna River Basin</a:t>
            </a:r>
          </a:p>
        </p:txBody>
      </p:sp>
      <p:pic>
        <p:nvPicPr>
          <p:cNvPr id="6" name="Picture 5" descr="SusquehannaBasinLa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4788" y="1752600"/>
            <a:ext cx="4536141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Seasonal Change in Algae Levels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029" y="1613625"/>
            <a:ext cx="8072200" cy="486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Bloom Occurrence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61885"/>
            <a:ext cx="7772400" cy="46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Susceptibility to Blue Green Algae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72136"/>
            <a:ext cx="7315199" cy="441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Susceptibility to BGA Blooms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51" y="1134499"/>
            <a:ext cx="7874349" cy="475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Garamond" pitchFamily="18" charset="0"/>
              </a:rPr>
              <a:t>2012 Seasonal Changes, Craine Lake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797" y="1143000"/>
            <a:ext cx="776864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3581400" y="2514600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Susceptibility of COFOKLA Lakes to HABs?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4038600" cy="4114800"/>
          </a:xfrm>
        </p:spPr>
        <p:txBody>
          <a:bodyPr/>
          <a:lstStyle/>
          <a:p>
            <a:r>
              <a:rPr lang="en-US" sz="2400" dirty="0" smtClean="0">
                <a:latin typeface="Garamond" pitchFamily="18" charset="0"/>
              </a:rPr>
              <a:t>All lakes are mesotrophic</a:t>
            </a:r>
          </a:p>
          <a:p>
            <a:r>
              <a:rPr lang="en-US" sz="2400" dirty="0" smtClean="0">
                <a:latin typeface="Garamond" pitchFamily="18" charset="0"/>
              </a:rPr>
              <a:t>Song Lake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Shallow stratified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Zebras?</a:t>
            </a:r>
          </a:p>
          <a:p>
            <a:r>
              <a:rPr lang="en-US" sz="2400" dirty="0" smtClean="0">
                <a:latin typeface="Garamond" pitchFamily="18" charset="0"/>
              </a:rPr>
              <a:t>Tully Lake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Shallow stratified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Zebras?</a:t>
            </a:r>
          </a:p>
          <a:p>
            <a:r>
              <a:rPr lang="en-US" sz="2400" dirty="0" smtClean="0">
                <a:latin typeface="Garamond" pitchFamily="18" charset="0"/>
              </a:rPr>
              <a:t>Upper Little York Lake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Strongly stratified (deep)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Zebras</a:t>
            </a:r>
            <a:endParaRPr lang="en-US" dirty="0" smtClean="0">
              <a:latin typeface="Garamond" pitchFamily="18" charset="0"/>
            </a:endParaRPr>
          </a:p>
          <a:p>
            <a:r>
              <a:rPr lang="en-US" sz="2400" dirty="0" smtClean="0">
                <a:latin typeface="Garamond" pitchFamily="18" charset="0"/>
              </a:rPr>
              <a:t>Lower Little York Lake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Weakly stratified (shallow)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Zebras?</a:t>
            </a:r>
            <a:endParaRPr lang="en-US" dirty="0" smtClean="0">
              <a:latin typeface="Garamond" pitchFamily="18" charset="0"/>
            </a:endParaRPr>
          </a:p>
          <a:p>
            <a:pPr lvl="1"/>
            <a:endParaRPr lang="en-US" dirty="0" smtClean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94145"/>
            <a:ext cx="3810000" cy="346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NYS distribution of </a:t>
            </a:r>
            <a:r>
              <a:rPr lang="en-US" sz="3600" dirty="0" err="1" smtClean="0">
                <a:latin typeface="Garamond" pitchFamily="18" charset="0"/>
              </a:rPr>
              <a:t>hydrilla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038600" cy="4114800"/>
          </a:xfrm>
        </p:spPr>
        <p:txBody>
          <a:bodyPr/>
          <a:lstStyle/>
          <a:p>
            <a:r>
              <a:rPr lang="en-US" sz="2400" dirty="0" smtClean="0">
                <a:latin typeface="Garamond" pitchFamily="18" charset="0"/>
              </a:rPr>
              <a:t>Orange County/Hudson River basin- 1 small pond</a:t>
            </a:r>
          </a:p>
          <a:p>
            <a:r>
              <a:rPr lang="en-US" sz="2400" dirty="0" smtClean="0">
                <a:latin typeface="Garamond" pitchFamily="18" charset="0"/>
              </a:rPr>
              <a:t>Long Island/Atlantic Ocean-LI Sound- 7 lakes and ponds</a:t>
            </a:r>
          </a:p>
          <a:p>
            <a:r>
              <a:rPr lang="en-US" sz="2400" dirty="0" smtClean="0">
                <a:latin typeface="Garamond" pitchFamily="18" charset="0"/>
              </a:rPr>
              <a:t>Cayuga Inlet/Great Lakes basin</a:t>
            </a:r>
          </a:p>
          <a:p>
            <a:r>
              <a:rPr lang="en-US" sz="2400" dirty="0" smtClean="0">
                <a:latin typeface="Garamond" pitchFamily="18" charset="0"/>
              </a:rPr>
              <a:t>Erie Canal/Tonawanda Creek</a:t>
            </a:r>
          </a:p>
          <a:p>
            <a:r>
              <a:rPr lang="en-US" sz="2400" dirty="0" smtClean="0">
                <a:latin typeface="Garamond" pitchFamily="18" charset="0"/>
              </a:rPr>
              <a:t>Broome County- 3 small ponds</a:t>
            </a:r>
          </a:p>
          <a:p>
            <a:r>
              <a:rPr lang="en-US" sz="2400" dirty="0" smtClean="0">
                <a:latin typeface="Garamond" pitchFamily="18" charset="0"/>
              </a:rPr>
              <a:t>Two NYS infestations within 60 miles of COFOKLA lakes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296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EDD-EAEC-4A30-B278-D1FC1CB396B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Introduction to </a:t>
            </a:r>
            <a:r>
              <a:rPr lang="en-US" sz="3200" dirty="0" err="1" smtClean="0">
                <a:latin typeface="Garamond" pitchFamily="18" charset="0"/>
              </a:rPr>
              <a:t>Hydrilla</a:t>
            </a:r>
            <a:r>
              <a:rPr lang="en-US" sz="3200" dirty="0" smtClean="0">
                <a:latin typeface="Garamond" pitchFamily="18" charset="0"/>
              </a:rPr>
              <a:t>- Why Do We Care?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1524000"/>
            <a:ext cx="4419600" cy="4953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Garamond" pitchFamily="18" charset="0"/>
              </a:rPr>
              <a:t>Perennial plant (that </a:t>
            </a:r>
            <a:r>
              <a:rPr lang="en-US" sz="2000" dirty="0" err="1" smtClean="0">
                <a:latin typeface="Garamond" pitchFamily="18" charset="0"/>
              </a:rPr>
              <a:t>regrows</a:t>
            </a:r>
            <a:r>
              <a:rPr lang="en-US" sz="2000" dirty="0" smtClean="0">
                <a:latin typeface="Garamond" pitchFamily="18" charset="0"/>
              </a:rPr>
              <a:t> from tubers and turions), produces dense mats on surface and throughout lake </a:t>
            </a:r>
          </a:p>
          <a:p>
            <a:r>
              <a:rPr lang="en-US" sz="2000" dirty="0" smtClean="0">
                <a:latin typeface="Garamond" pitchFamily="18" charset="0"/>
              </a:rPr>
              <a:t>Grows in wide variety of depths, bottom and water quality types, including 7% salinity, high and low nutrients, high and low acidity</a:t>
            </a:r>
          </a:p>
          <a:p>
            <a:r>
              <a:rPr lang="en-US" sz="2000" dirty="0" smtClean="0">
                <a:latin typeface="Garamond" pitchFamily="18" charset="0"/>
              </a:rPr>
              <a:t>State of Florida spends $18-30M annually to “manage” (not control) lakes and canals</a:t>
            </a:r>
          </a:p>
          <a:p>
            <a:r>
              <a:rPr lang="en-US" sz="2000" dirty="0" smtClean="0">
                <a:latin typeface="Garamond" pitchFamily="18" charset="0"/>
              </a:rPr>
              <a:t>Listed as federally “noxious” weed</a:t>
            </a:r>
          </a:p>
          <a:p>
            <a:r>
              <a:rPr lang="en-US" sz="2000" dirty="0" smtClean="0">
                <a:latin typeface="Garamond" pitchFamily="18" charset="0"/>
              </a:rPr>
              <a:t>Considered most aggressive invasive aquatic plant</a:t>
            </a:r>
          </a:p>
          <a:p>
            <a:r>
              <a:rPr lang="en-US" sz="2000" dirty="0" smtClean="0">
                <a:latin typeface="Garamond" pitchFamily="18" charset="0"/>
              </a:rPr>
              <a:t>Ranked “highly invasive” in NYS (score of 91 out of 100)</a:t>
            </a:r>
          </a:p>
          <a:p>
            <a:endParaRPr lang="en-US" sz="2000" dirty="0">
              <a:latin typeface="Garamond" pitchFamily="18" charset="0"/>
            </a:endParaRPr>
          </a:p>
        </p:txBody>
      </p:sp>
      <p:pic>
        <p:nvPicPr>
          <p:cNvPr id="20484" name="Picture 4" descr="http://extension.entm.purdue.edu/caps/pestInfo/pics/big/hydr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62474"/>
            <a:ext cx="3497338" cy="2295526"/>
          </a:xfrm>
          <a:prstGeom prst="rect">
            <a:avLst/>
          </a:prstGeom>
          <a:noFill/>
        </p:spPr>
      </p:pic>
      <p:pic>
        <p:nvPicPr>
          <p:cNvPr id="20486" name="Picture 6" descr="http://plants.ifas.ufl.edu/images/hydver/sgma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438400"/>
            <a:ext cx="2830149" cy="2495551"/>
          </a:xfrm>
          <a:prstGeom prst="rect">
            <a:avLst/>
          </a:prstGeom>
          <a:noFill/>
        </p:spPr>
      </p:pic>
      <p:pic>
        <p:nvPicPr>
          <p:cNvPr id="20482" name="Picture 2" descr="http://www.lake-chemung.com/images/hydril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14400"/>
            <a:ext cx="2229126" cy="33528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EDD-EAEC-4A30-B278-D1FC1CB396B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008 NYS Aquatic Exotics Sites-Mspica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28309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 pitchFamily="18" charset="0"/>
              </a:rPr>
              <a:t>Why Do We Care About </a:t>
            </a:r>
            <a:r>
              <a:rPr lang="en-US" sz="3600" dirty="0" err="1" smtClean="0">
                <a:latin typeface="Garamond" pitchFamily="18" charset="0"/>
              </a:rPr>
              <a:t>Hydrilla</a:t>
            </a:r>
            <a:r>
              <a:rPr lang="en-US" sz="3600" dirty="0" smtClean="0">
                <a:latin typeface="Garamond" pitchFamily="18" charset="0"/>
              </a:rPr>
              <a:t>?</a:t>
            </a:r>
            <a:br>
              <a:rPr lang="en-US" sz="3600" dirty="0" smtClean="0">
                <a:latin typeface="Garamond" pitchFamily="18" charset="0"/>
              </a:rPr>
            </a:br>
            <a:r>
              <a:rPr lang="en-US" sz="3600" dirty="0" smtClean="0">
                <a:latin typeface="Garamond" pitchFamily="18" charset="0"/>
              </a:rPr>
              <a:t>Turning back the clock to the 1940s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495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Garamond" pitchFamily="18" charset="0"/>
              </a:rPr>
              <a:t>Knowledge/concerns about invasive species in its infancy</a:t>
            </a:r>
          </a:p>
          <a:p>
            <a:r>
              <a:rPr lang="en-US" sz="2000" dirty="0" smtClean="0">
                <a:latin typeface="Garamond" pitchFamily="18" charset="0"/>
              </a:rPr>
              <a:t>Eurasian watermilfoil first found in the Finger Lakes region in 1940s</a:t>
            </a:r>
          </a:p>
          <a:p>
            <a:r>
              <a:rPr lang="en-US" sz="2000" dirty="0" smtClean="0">
                <a:latin typeface="Garamond" pitchFamily="18" charset="0"/>
              </a:rPr>
              <a:t>Eradication only conceivable with use of obsolete pesticides (including arsenic based chemicals) or dredging</a:t>
            </a:r>
          </a:p>
          <a:p>
            <a:r>
              <a:rPr lang="en-US" sz="2000" dirty="0" smtClean="0">
                <a:latin typeface="Garamond" pitchFamily="18" charset="0"/>
              </a:rPr>
              <a:t>Present eradication tools not developed until early 1960s</a:t>
            </a:r>
          </a:p>
          <a:p>
            <a:r>
              <a:rPr lang="en-US" sz="2000" dirty="0" smtClean="0">
                <a:latin typeface="Garamond" pitchFamily="18" charset="0"/>
              </a:rPr>
              <a:t>By then, Eurasian watermilfoil had escaped from the Finger Lakes</a:t>
            </a:r>
          </a:p>
          <a:p>
            <a:r>
              <a:rPr lang="en-US" sz="2000" dirty="0" smtClean="0">
                <a:latin typeface="Garamond" pitchFamily="18" charset="0"/>
              </a:rPr>
              <a:t>Now found everywhere in NYS and dominates  many lake plant communities</a:t>
            </a:r>
          </a:p>
          <a:p>
            <a:r>
              <a:rPr lang="en-US" sz="2000" dirty="0" err="1" smtClean="0">
                <a:latin typeface="Garamond" pitchFamily="18" charset="0"/>
              </a:rPr>
              <a:t>Hydrilla</a:t>
            </a:r>
            <a:r>
              <a:rPr lang="en-US" sz="2000" dirty="0" smtClean="0">
                <a:latin typeface="Garamond" pitchFamily="18" charset="0"/>
              </a:rPr>
              <a:t> at portal of Great Lakes basin and new invader in specific waterbodies provides unique opportunity to eradicate as if “turning back the clock” to the 1940s for EWM</a:t>
            </a:r>
          </a:p>
          <a:p>
            <a:endParaRPr lang="en-US" sz="2000" dirty="0"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EDD-EAEC-4A30-B278-D1FC1CB396B7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733800"/>
            <a:ext cx="2452714" cy="2284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Garamond" pitchFamily="18" charset="0"/>
              </a:rPr>
              <a:t>Water chestnut- Ugly invader or Paper tiger?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495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Garamond" pitchFamily="18" charset="0"/>
              </a:rPr>
              <a:t>Water chestnut was introduced to NYS and North America in the early 1880s</a:t>
            </a:r>
          </a:p>
          <a:p>
            <a:r>
              <a:rPr lang="en-US" sz="2000" dirty="0" smtClean="0">
                <a:latin typeface="Garamond" pitchFamily="18" charset="0"/>
              </a:rPr>
              <a:t>Spread throughout Hudson River/ Mohawk River basins and via Erie Canal to western NYS. </a:t>
            </a:r>
          </a:p>
          <a:p>
            <a:r>
              <a:rPr lang="en-US" sz="2000" dirty="0" smtClean="0">
                <a:latin typeface="Garamond" pitchFamily="18" charset="0"/>
              </a:rPr>
              <a:t>Thickly clogs slow moving waterbodies and shallow portions of lakes</a:t>
            </a:r>
          </a:p>
          <a:p>
            <a:r>
              <a:rPr lang="en-US" sz="2000" dirty="0" smtClean="0">
                <a:latin typeface="Garamond" pitchFamily="18" charset="0"/>
              </a:rPr>
              <a:t>Can create significant navigation, swimming, and ecological impacts</a:t>
            </a:r>
          </a:p>
          <a:p>
            <a:r>
              <a:rPr lang="en-US" sz="2000" dirty="0" smtClean="0">
                <a:latin typeface="Garamond" pitchFamily="18" charset="0"/>
              </a:rPr>
              <a:t>However, all is not lost: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VERY easy to identify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Can be removed by several plant management tools</a:t>
            </a:r>
          </a:p>
          <a:p>
            <a:pPr lvl="1"/>
            <a:r>
              <a:rPr lang="en-US" sz="2000" dirty="0" smtClean="0">
                <a:latin typeface="Garamond" pitchFamily="18" charset="0"/>
              </a:rPr>
              <a:t>Can be eradicated with persistent efforts</a:t>
            </a:r>
          </a:p>
          <a:p>
            <a:endParaRPr lang="en-US" sz="2000" dirty="0">
              <a:latin typeface="Garamond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EDD-EAEC-4A30-B278-D1FC1CB396B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447800"/>
            <a:ext cx="3200400" cy="2413416"/>
          </a:xfrm>
          <a:ln>
            <a:solidFill>
              <a:schemeClr val="bg2"/>
            </a:solidFill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3571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2009 Susquehanna Basin PWL Assessment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56781"/>
            <a:ext cx="7848600" cy="442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3600" dirty="0" smtClean="0">
                <a:latin typeface="Garamond" pitchFamily="18" charset="0"/>
              </a:rPr>
              <a:t>Invasive Animals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4038600" cy="41148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Asian clam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Found through NYS since at least the 1950s (Long Island introduction)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&gt; $400k spent in Lake George in fall 2012 alone</a:t>
            </a:r>
          </a:p>
          <a:p>
            <a:r>
              <a:rPr lang="en-US" sz="2000" dirty="0" smtClean="0">
                <a:latin typeface="Garamond" pitchFamily="18" charset="0"/>
              </a:rPr>
              <a:t>Zebra mussels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Introduced in NYS in early 1980s in Great Lakes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Widespread through NYS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Bacterial control agent (at water intakes for now) being evaluated 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May be found in other COKOFOLA lakes</a:t>
            </a:r>
          </a:p>
          <a:p>
            <a:r>
              <a:rPr lang="en-US" sz="2000" dirty="0" smtClean="0">
                <a:latin typeface="Garamond" pitchFamily="18" charset="0"/>
              </a:rPr>
              <a:t>Asian carp</a:t>
            </a:r>
          </a:p>
          <a:p>
            <a:pPr lvl="1"/>
            <a:r>
              <a:rPr lang="en-US" sz="1600" dirty="0" smtClean="0">
                <a:latin typeface="Garamond" pitchFamily="18" charset="0"/>
              </a:rPr>
              <a:t>Not yet found in NYS</a:t>
            </a:r>
          </a:p>
          <a:p>
            <a:r>
              <a:rPr lang="en-US" sz="2000" dirty="0" smtClean="0">
                <a:latin typeface="Garamond" pitchFamily="18" charset="0"/>
              </a:rPr>
              <a:t>These invaders (+ spiny water flea and </a:t>
            </a:r>
            <a:r>
              <a:rPr lang="en-US" sz="2000" dirty="0" err="1" smtClean="0">
                <a:latin typeface="Garamond" pitchFamily="18" charset="0"/>
              </a:rPr>
              <a:t>hydrilla</a:t>
            </a:r>
            <a:r>
              <a:rPr lang="en-US" sz="2000" dirty="0" smtClean="0">
                <a:latin typeface="Garamond" pitchFamily="18" charset="0"/>
              </a:rPr>
              <a:t>) driving need for updated state ANS plan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3EDD-EAEC-4A30-B278-D1FC1CB396B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0600"/>
            <a:ext cx="3333776" cy="25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657600"/>
            <a:ext cx="3215319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Susceptibility to Zebras?</a:t>
            </a:r>
            <a:endParaRPr lang="en-US" sz="3200" dirty="0">
              <a:latin typeface="Garamond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4648200"/>
            <a:ext cx="8686800" cy="11430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A = lakes with zebra mussels and public access</a:t>
            </a:r>
          </a:p>
          <a:p>
            <a:pPr>
              <a:buNone/>
            </a:pPr>
            <a:r>
              <a:rPr lang="en-US" sz="1400" dirty="0" smtClean="0"/>
              <a:t>B = lakes with zebra mussels and no public access</a:t>
            </a:r>
          </a:p>
          <a:p>
            <a:pPr>
              <a:buNone/>
            </a:pPr>
            <a:r>
              <a:rPr lang="en-US" sz="1400" dirty="0" smtClean="0"/>
              <a:t>C = lakes w/o zebra mussels, without public access, and within 15 miles of a zebra mussel location</a:t>
            </a:r>
          </a:p>
          <a:p>
            <a:pPr>
              <a:buNone/>
            </a:pPr>
            <a:r>
              <a:rPr lang="en-US" sz="1400" dirty="0" smtClean="0"/>
              <a:t>D = lakes w/o zebra mussels, with public access, and within 15 miles of a zebra mussel location</a:t>
            </a:r>
          </a:p>
          <a:p>
            <a:pPr>
              <a:buNone/>
            </a:pPr>
            <a:r>
              <a:rPr lang="en-US" sz="1400" dirty="0" smtClean="0"/>
              <a:t>E = lakes w/o zebra mussels, w/o public access, and more than 15 miles from a zebra mussel location</a:t>
            </a:r>
          </a:p>
          <a:p>
            <a:pPr>
              <a:buNone/>
            </a:pPr>
            <a:r>
              <a:rPr lang="en-US" sz="1400" dirty="0" smtClean="0"/>
              <a:t>F = lakes w/o zebra mussels, with public access, and more than 15 miles from a zebra mussel location</a:t>
            </a:r>
          </a:p>
          <a:p>
            <a:endParaRPr lang="en-US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5048695" cy="305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0" y="1447800"/>
            <a:ext cx="3505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en-US" sz="2800" kern="0" baseline="0" dirty="0" smtClean="0">
                <a:solidFill>
                  <a:srgbClr val="FFFF66"/>
                </a:solidFill>
                <a:latin typeface="Garamond" pitchFamily="18" charset="0"/>
                <a:cs typeface="+mn-cs"/>
              </a:rPr>
              <a:t>Actions: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kern="0" baseline="0" dirty="0" smtClean="0">
                <a:solidFill>
                  <a:srgbClr val="FFFF66"/>
                </a:solidFill>
                <a:latin typeface="Garamond" pitchFamily="18" charset="0"/>
                <a:cs typeface="+mn-cs"/>
              </a:rPr>
              <a:t>Drop a brick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kern="0" baseline="0" dirty="0" smtClean="0">
                <a:solidFill>
                  <a:srgbClr val="FFFF66"/>
                </a:solidFill>
                <a:latin typeface="Garamond" pitchFamily="18" charset="0"/>
                <a:cs typeface="+mn-cs"/>
              </a:rPr>
              <a:t>Close patrol of boaters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kern="0" baseline="0" dirty="0" smtClean="0">
                <a:solidFill>
                  <a:srgbClr val="FFFF66"/>
                </a:solidFill>
                <a:latin typeface="Garamond" pitchFamily="18" charset="0"/>
                <a:cs typeface="+mn-cs"/>
              </a:rPr>
              <a:t>Reducing calcium runoff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600" kern="0" baseline="0" dirty="0" smtClean="0">
                <a:solidFill>
                  <a:srgbClr val="FFFF66"/>
                </a:solidFill>
                <a:latin typeface="Garamond" pitchFamily="18" charset="0"/>
                <a:cs typeface="+mn-cs"/>
              </a:rPr>
              <a:t>Reducing use of concrete structures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://toxics.usgs.gov/photo_gallery/photos/pesticides/HerbReconn/hr_grab_sample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38800" y="1905000"/>
            <a:ext cx="2706688" cy="3962400"/>
          </a:xfrm>
          <a:noFill/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Historical Lake Water Quality Data</a:t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>Cortland-Onondaga Kettle Lakes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257800" cy="4724400"/>
          </a:xfrm>
        </p:spPr>
        <p:txBody>
          <a:bodyPr/>
          <a:lstStyle/>
          <a:p>
            <a:r>
              <a:rPr lang="en-US" sz="2000" dirty="0" smtClean="0">
                <a:latin typeface="Garamond" pitchFamily="18" charset="0"/>
              </a:rPr>
              <a:t>1935 Biological Survey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37 lakes and ponds sampled from the Susquehanna River basin for water quality and 35 lakes sampled for fish communities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21 lakes and pones surveyed for aquatic plants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ULY, Tully, </a:t>
            </a:r>
            <a:r>
              <a:rPr lang="en-US" sz="1800" dirty="0" err="1" smtClean="0">
                <a:latin typeface="Garamond" pitchFamily="18" charset="0"/>
              </a:rPr>
              <a:t>Goodale</a:t>
            </a:r>
            <a:r>
              <a:rPr lang="en-US" sz="1800" dirty="0" smtClean="0">
                <a:latin typeface="Garamond" pitchFamily="18" charset="0"/>
              </a:rPr>
              <a:t>, Song, Crooked sampled </a:t>
            </a:r>
          </a:p>
          <a:p>
            <a:r>
              <a:rPr lang="en-US" sz="2000" dirty="0" smtClean="0">
                <a:latin typeface="Garamond" pitchFamily="18" charset="0"/>
              </a:rPr>
              <a:t>1972 National Eutrophication Survey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1 Susquehanna basin lakes sampled (Goodyear Lake)</a:t>
            </a:r>
          </a:p>
          <a:p>
            <a:r>
              <a:rPr lang="en-US" sz="2000" dirty="0" smtClean="0">
                <a:latin typeface="Garamond" pitchFamily="18" charset="0"/>
              </a:rPr>
              <a:t>1984 Eastern Lakes Survey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4 Susquehanna basin lakes sampled (Afton, Guilford, Solon, Woodman Lakes)</a:t>
            </a:r>
          </a:p>
          <a:p>
            <a:r>
              <a:rPr lang="en-US" sz="2000" dirty="0" smtClean="0">
                <a:latin typeface="Garamond" pitchFamily="18" charset="0"/>
              </a:rPr>
              <a:t>1991-93 EMAP, 2007 National Lake Assessment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No Susquehanna basin lakes sampled</a:t>
            </a:r>
          </a:p>
          <a:p>
            <a:r>
              <a:rPr lang="en-US" sz="2000" dirty="0" smtClean="0">
                <a:latin typeface="Garamond" pitchFamily="18" charset="0"/>
              </a:rPr>
              <a:t>2012 National Lake Assessment (SRBC)</a:t>
            </a:r>
          </a:p>
          <a:p>
            <a:pPr lvl="1"/>
            <a:r>
              <a:rPr lang="en-US" sz="1800" dirty="0" smtClean="0">
                <a:latin typeface="Garamond" pitchFamily="18" charset="0"/>
              </a:rPr>
              <a:t>No Susquehanna basin lakes sampled</a:t>
            </a:r>
          </a:p>
          <a:p>
            <a:pPr lvl="1"/>
            <a:endParaRPr lang="en-US" sz="20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NYSDEC Lake Monitoring Programs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5029200" cy="4114800"/>
          </a:xfrm>
        </p:spPr>
        <p:txBody>
          <a:bodyPr/>
          <a:lstStyle/>
          <a:p>
            <a:r>
              <a:rPr lang="en-US" sz="2400" dirty="0" smtClean="0">
                <a:latin typeface="Garamond" pitchFamily="18" charset="0"/>
              </a:rPr>
              <a:t>Lake Classification and Inventory (LCI) Survey</a:t>
            </a:r>
          </a:p>
          <a:p>
            <a:r>
              <a:rPr lang="en-US" sz="2400" dirty="0" smtClean="0">
                <a:latin typeface="Garamond" pitchFamily="18" charset="0"/>
              </a:rPr>
              <a:t>NY Citizens Statewide Lake Assessment Program (CSLAP)</a:t>
            </a:r>
          </a:p>
          <a:p>
            <a:r>
              <a:rPr lang="en-US" sz="2400" dirty="0" smtClean="0">
                <a:latin typeface="Garamond" pitchFamily="18" charset="0"/>
              </a:rPr>
              <a:t>Fisheries monitoring programs</a:t>
            </a:r>
          </a:p>
          <a:p>
            <a:r>
              <a:rPr lang="en-US" sz="2400" dirty="0" smtClean="0">
                <a:latin typeface="Garamond" pitchFamily="18" charset="0"/>
              </a:rPr>
              <a:t>(NYSOPRHP lake/beach monitoring)</a:t>
            </a:r>
          </a:p>
          <a:p>
            <a:pPr>
              <a:buNone/>
            </a:pPr>
            <a:endParaRPr lang="en-US" sz="2400" dirty="0" smtClean="0">
              <a:latin typeface="Garamond" pitchFamily="18" charset="0"/>
            </a:endParaRPr>
          </a:p>
        </p:txBody>
      </p:sp>
      <p:pic>
        <p:nvPicPr>
          <p:cNvPr id="6" name="Content Placeholder 5" descr="Secchi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2133600"/>
            <a:ext cx="2971799" cy="3974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mtClean="0">
                <a:latin typeface="Garamond" pitchFamily="18" charset="0"/>
              </a:rPr>
              <a:t>LCI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DOW baseline monitoring program</a:t>
            </a:r>
          </a:p>
          <a:p>
            <a:r>
              <a:rPr lang="en-US" dirty="0" smtClean="0">
                <a:latin typeface="Garamond" pitchFamily="18" charset="0"/>
              </a:rPr>
              <a:t>LCI is the lakes equivalent to the RIBS program</a:t>
            </a:r>
          </a:p>
          <a:p>
            <a:r>
              <a:rPr lang="en-US" dirty="0" smtClean="0">
                <a:latin typeface="Garamond" pitchFamily="18" charset="0"/>
              </a:rPr>
              <a:t>Initially conducted 1976 and 1982-1987</a:t>
            </a:r>
          </a:p>
          <a:p>
            <a:r>
              <a:rPr lang="en-US" dirty="0" smtClean="0">
                <a:latin typeface="Garamond" pitchFamily="18" charset="0"/>
              </a:rPr>
              <a:t>Present LCI conducted since 1996</a:t>
            </a:r>
          </a:p>
          <a:p>
            <a:r>
              <a:rPr lang="en-US" dirty="0" smtClean="0">
                <a:latin typeface="Garamond" pitchFamily="18" charset="0"/>
              </a:rPr>
              <a:t>Sampling conducted by DEC DOW staff from Albany and regional offices</a:t>
            </a:r>
          </a:p>
          <a:p>
            <a:r>
              <a:rPr lang="en-US" dirty="0" smtClean="0">
                <a:latin typeface="Garamond" pitchFamily="18" charset="0"/>
              </a:rPr>
              <a:t>11 Susquehanna River basin lakes sampled at least 1x though LCI in 1982-2009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172200" cy="12954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LCI Candidates 2013-14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029200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Garamond" pitchFamily="18" charset="0"/>
              </a:rPr>
              <a:t>Present Program Divided Into Two Cycles: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2013 First Year:	</a:t>
            </a:r>
            <a:r>
              <a:rPr lang="en-US" sz="2800" b="1" dirty="0" smtClean="0">
                <a:latin typeface="Garamond" pitchFamily="18" charset="0"/>
              </a:rPr>
              <a:t>Screening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Susquehanna River Basin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Atlantic Ocean/Long Island Sound Basin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Lake Champlain Basin</a:t>
            </a:r>
          </a:p>
          <a:p>
            <a:pPr lvl="1"/>
            <a:r>
              <a:rPr lang="en-US" dirty="0" smtClean="0">
                <a:latin typeface="Garamond" pitchFamily="18" charset="0"/>
              </a:rPr>
              <a:t>2013 Second Year: </a:t>
            </a:r>
            <a:r>
              <a:rPr lang="en-US" sz="2800" b="1" dirty="0" smtClean="0">
                <a:latin typeface="Garamond" pitchFamily="18" charset="0"/>
              </a:rPr>
              <a:t>Intensive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Black River Basin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Chemung River Basin</a:t>
            </a:r>
          </a:p>
          <a:p>
            <a:pPr lvl="2"/>
            <a:r>
              <a:rPr lang="en-US" dirty="0" smtClean="0">
                <a:latin typeface="Garamond" pitchFamily="18" charset="0"/>
              </a:rPr>
              <a:t>Lower Hudson River Basin</a:t>
            </a:r>
          </a:p>
        </p:txBody>
      </p:sp>
      <p:pic>
        <p:nvPicPr>
          <p:cNvPr id="4" name="Picture 3" descr="RIBSsBasins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2209800"/>
            <a:ext cx="355002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>Previous Susquehanna Basin LCI Lakes</a:t>
            </a:r>
          </a:p>
        </p:txBody>
      </p:sp>
      <p:graphicFrame>
        <p:nvGraphicFramePr>
          <p:cNvPr id="8229" name="Group 37"/>
          <p:cNvGraphicFramePr>
            <a:graphicFrameLocks noGrp="1"/>
          </p:cNvGraphicFramePr>
          <p:nvPr>
            <p:ph idx="1"/>
          </p:nvPr>
        </p:nvGraphicFramePr>
        <p:xfrm>
          <a:off x="304800" y="990600"/>
          <a:ext cx="4114800" cy="4579124"/>
        </p:xfrm>
        <a:graphic>
          <a:graphicData uri="http://schemas.openxmlformats.org/drawingml/2006/table">
            <a:tbl>
              <a:tblPr/>
              <a:tblGrid>
                <a:gridCol w="1855694"/>
                <a:gridCol w="1048870"/>
                <a:gridCol w="1210236"/>
              </a:tblGrid>
              <a:tr h="3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County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Year(s)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Afton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1998-1999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Arctic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Broome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Bear Swamp Pond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Bowman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2009-10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Canadarago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1984, 89, 2003, 09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Cayuta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Schuyler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1998-99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Broome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Craine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Madison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2008-09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East Sidney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Delaware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Geneganslet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Gilbert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Goodale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Goodyear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2003-04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Guilford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1998-99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Hunt Pond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Labrador Pond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Group 37"/>
          <p:cNvGraphicFramePr>
            <a:graphicFrameLocks/>
          </p:cNvGraphicFramePr>
          <p:nvPr/>
        </p:nvGraphicFramePr>
        <p:xfrm>
          <a:off x="4724400" y="990600"/>
          <a:ext cx="4114800" cy="4828029"/>
        </p:xfrm>
        <a:graphic>
          <a:graphicData uri="http://schemas.openxmlformats.org/drawingml/2006/table">
            <a:tbl>
              <a:tblPr/>
              <a:tblGrid>
                <a:gridCol w="1855694"/>
                <a:gridCol w="1048870"/>
                <a:gridCol w="1210236"/>
              </a:tblGrid>
              <a:tr h="3477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County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Year(s)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Lake Ludlow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2008-09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Lake Moraine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Madison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1998, 2003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Lily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Broome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Lower Little York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Melody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Norwich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Petonia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Plymouth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Sexsmith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Chenango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Silver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Summit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Titus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Delaware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Tully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1998-99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Upper Little York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Cortland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1984, 1998-99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Whitney Point Reservoir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Broome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1998, 2000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Wilbur Lake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Otsego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248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Woodman Pond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Madison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4800600" y="2057400"/>
            <a:ext cx="3962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76800" y="4572000"/>
            <a:ext cx="3962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876800" y="4800600"/>
            <a:ext cx="3962400" cy="228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-25000" smtClean="0">
              <a:ln>
                <a:noFill/>
              </a:ln>
              <a:solidFill>
                <a:srgbClr val="014EA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C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C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14EA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-25000" smtClean="0">
            <a:ln>
              <a:noFill/>
            </a:ln>
            <a:solidFill>
              <a:srgbClr val="014EA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</TotalTime>
  <Words>2153</Words>
  <Application>Microsoft Office PowerPoint</Application>
  <PresentationFormat>On-screen Show (4:3)</PresentationFormat>
  <Paragraphs>460</Paragraphs>
  <Slides>41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DECtemplate</vt:lpstr>
      <vt:lpstr>Let’s Talk About Water Quality: COFOKLA June Meeting</vt:lpstr>
      <vt:lpstr>Why we (the state of New York) sample  </vt:lpstr>
      <vt:lpstr>Lake Resources in Susquehanna River Basin</vt:lpstr>
      <vt:lpstr>2009 Susquehanna Basin PWL Assessment</vt:lpstr>
      <vt:lpstr>Historical Lake Water Quality Data Cortland-Onondaga Kettle Lakes</vt:lpstr>
      <vt:lpstr>NYSDEC Lake Monitoring Programs</vt:lpstr>
      <vt:lpstr>LCI</vt:lpstr>
      <vt:lpstr>LCI Candidates 2013-14</vt:lpstr>
      <vt:lpstr>Previous Susquehanna Basin LCI Lakes</vt:lpstr>
      <vt:lpstr>CSLAP</vt:lpstr>
      <vt:lpstr>CSLAP</vt:lpstr>
      <vt:lpstr>CSLAP</vt:lpstr>
      <vt:lpstr>CSLAP Lakes in the  Susquehanna River Basin</vt:lpstr>
      <vt:lpstr>CSLAP Lakes in the  Susquehanna River Basin</vt:lpstr>
      <vt:lpstr>So what does this data tell us?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Other “historical” findings</vt:lpstr>
      <vt:lpstr>Other “historical” findings</vt:lpstr>
      <vt:lpstr>Invasive Species</vt:lpstr>
      <vt:lpstr>2013 and Beyond:  What COFOKLA Lakes Should Look For…</vt:lpstr>
      <vt:lpstr>Susceptibility to Lakewide Algae Blooms</vt:lpstr>
      <vt:lpstr>What factors lead to algal toxin production?</vt:lpstr>
      <vt:lpstr>What factors lead to algal toxin production?</vt:lpstr>
      <vt:lpstr>Seasonal Change in Algae Levels</vt:lpstr>
      <vt:lpstr>Bloom Occurrence</vt:lpstr>
      <vt:lpstr>Susceptibility to Blue Green Algae</vt:lpstr>
      <vt:lpstr>Susceptibility to BGA Blooms</vt:lpstr>
      <vt:lpstr>2012 Seasonal Changes, Craine Lake</vt:lpstr>
      <vt:lpstr>Susceptibility of COFOKLA Lakes to HABs?</vt:lpstr>
      <vt:lpstr>NYS distribution of hydrilla</vt:lpstr>
      <vt:lpstr>Introduction to Hydrilla- Why Do We Care?</vt:lpstr>
      <vt:lpstr>Why Do We Care About Hydrilla? Turning back the clock to the 1940s</vt:lpstr>
      <vt:lpstr>Water chestnut- Ugly invader or Paper tiger? </vt:lpstr>
      <vt:lpstr>Invasive Animals</vt:lpstr>
      <vt:lpstr>Susceptibility to Zebras?</vt:lpstr>
    </vt:vector>
  </TitlesOfParts>
  <Company>NYSDEC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Lowery</dc:creator>
  <cp:lastModifiedBy>Scott Kishbaugh</cp:lastModifiedBy>
  <cp:revision>290</cp:revision>
  <dcterms:created xsi:type="dcterms:W3CDTF">2006-09-11T17:08:46Z</dcterms:created>
  <dcterms:modified xsi:type="dcterms:W3CDTF">2013-06-23T17:55:52Z</dcterms:modified>
</cp:coreProperties>
</file>